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648" r:id="rId5"/>
    <p:sldId id="659" r:id="rId6"/>
    <p:sldId id="695" r:id="rId7"/>
    <p:sldId id="677" r:id="rId8"/>
    <p:sldId id="696" r:id="rId9"/>
    <p:sldId id="679" r:id="rId10"/>
    <p:sldId id="713" r:id="rId11"/>
    <p:sldId id="680" r:id="rId12"/>
    <p:sldId id="682" r:id="rId13"/>
    <p:sldId id="699" r:id="rId14"/>
    <p:sldId id="681" r:id="rId15"/>
    <p:sldId id="688" r:id="rId16"/>
    <p:sldId id="683" r:id="rId17"/>
    <p:sldId id="693" r:id="rId18"/>
    <p:sldId id="705" r:id="rId19"/>
    <p:sldId id="706" r:id="rId20"/>
    <p:sldId id="703" r:id="rId21"/>
    <p:sldId id="710" r:id="rId22"/>
    <p:sldId id="691" r:id="rId23"/>
    <p:sldId id="709" r:id="rId24"/>
    <p:sldId id="711" r:id="rId25"/>
    <p:sldId id="712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A0B3"/>
    <a:srgbClr val="0096FF"/>
    <a:srgbClr val="FF91D3"/>
    <a:srgbClr val="73FEFF"/>
    <a:srgbClr val="00FA00"/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7" autoAdjust="0"/>
    <p:restoredTop sz="94374" autoAdjust="0"/>
  </p:normalViewPr>
  <p:slideViewPr>
    <p:cSldViewPr snapToGrid="0" showGuides="1">
      <p:cViewPr varScale="1">
        <p:scale>
          <a:sx n="98" d="100"/>
          <a:sy n="98" d="100"/>
        </p:scale>
        <p:origin x="54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8C4F7D4-31C8-EA44-93DE-DFE07D87A9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68338A-A53B-EF43-8DC4-A0593BBBE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AACDE-531D-3843-97F8-3EB027CF7C0E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018DE1-A980-CB4E-B16A-24CB52B150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1F9BE32-CF10-6042-A424-131D6B3BE9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869B0-FFD3-B044-B93B-C80823F1D0B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882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C343-D87B-475A-9866-1249F2FAEF4C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8355-E0CA-426E-89E3-954DB765D4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62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548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03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511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7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963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284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022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661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382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144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0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36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844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001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337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41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4051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354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920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2099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2585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200"/>
              </a:spcBef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8355-E0CA-426E-89E3-954DB765D4F4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47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492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850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590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segnale, esterni&#10;&#10;Descrizione generata con affidabilità elevata">
            <a:extLst>
              <a:ext uri="{FF2B5EF4-FFF2-40B4-BE49-F238E27FC236}">
                <a16:creationId xmlns:a16="http://schemas.microsoft.com/office/drawing/2014/main" id="{31370654-1190-4538-859A-9F56C259E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4" y="4817321"/>
            <a:ext cx="850194" cy="309533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12932" y="4886262"/>
            <a:ext cx="592129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800" noProof="0" dirty="0">
                <a:latin typeface="+mn-lt"/>
                <a:ea typeface="Times New Roman" charset="0"/>
                <a:cs typeface="Times New Roman" charset="0"/>
              </a:rPr>
              <a:t>Computer Vision</a:t>
            </a:r>
            <a:endParaRPr lang="en-GB" sz="800" noProof="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DBE4B46-B68A-AF47-9E86-E587620AE3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0172"/>
          <a:stretch/>
        </p:blipFill>
        <p:spPr>
          <a:xfrm>
            <a:off x="8226710" y="4887671"/>
            <a:ext cx="465782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12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711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4240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75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590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777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4597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0451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43746-71A6-4403-8525-0113DBC1514A}" type="datetimeFigureOut">
              <a:rPr lang="it-IT" smtClean="0"/>
              <a:t>15/07/2020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680B9-58FD-47F2-AAC0-70F105BDD65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3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8">
            <a:extLst>
              <a:ext uri="{FF2B5EF4-FFF2-40B4-BE49-F238E27FC236}">
                <a16:creationId xmlns:a16="http://schemas.microsoft.com/office/drawing/2014/main" id="{F31578FE-55D9-D24B-99A8-56F2E46F2C3A}"/>
              </a:ext>
            </a:extLst>
          </p:cNvPr>
          <p:cNvSpPr txBox="1">
            <a:spLocks/>
          </p:cNvSpPr>
          <p:nvPr/>
        </p:nvSpPr>
        <p:spPr>
          <a:xfrm>
            <a:off x="333125" y="811492"/>
            <a:ext cx="8477750" cy="21197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Person Detection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from a</a:t>
            </a:r>
          </a:p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445B68"/>
                </a:solidFill>
                <a:latin typeface="Helvetica" pitchFamily="2" charset="0"/>
                <a:ea typeface="+mn-ea"/>
                <a:cs typeface="+mn-cs"/>
                <a:sym typeface="Calibri"/>
              </a:rPr>
              <a:t>Top-View Perspective</a:t>
            </a:r>
            <a:r>
              <a:rPr lang="en-US" sz="4400" b="1" dirty="0">
                <a:latin typeface="Helvetica" panose="020B0604020202020204" pitchFamily="34" charset="0"/>
                <a:ea typeface="Calibri" charset="0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D513F4-D9F8-4D0C-AAF0-CD43C958031E}"/>
              </a:ext>
            </a:extLst>
          </p:cNvPr>
          <p:cNvSpPr txBox="1"/>
          <p:nvPr/>
        </p:nvSpPr>
        <p:spPr>
          <a:xfrm>
            <a:off x="535021" y="4115076"/>
            <a:ext cx="23924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Mameli Marco</a:t>
            </a:r>
          </a:p>
          <a:p>
            <a:r>
              <a:rPr lang="it-IT" sz="1000" dirty="0" err="1">
                <a:solidFill>
                  <a:srgbClr val="445B68"/>
                </a:solidFill>
                <a:latin typeface="Helvetica" pitchFamily="2" charset="0"/>
              </a:rPr>
              <a:t>Paolanti</a:t>
            </a:r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 Marina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Pazzaglia Giulia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Frontoni Emanuele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3586DA-97AF-4B60-8117-6913E2FF3B4F}"/>
              </a:ext>
            </a:extLst>
          </p:cNvPr>
          <p:cNvSpPr txBox="1"/>
          <p:nvPr/>
        </p:nvSpPr>
        <p:spPr>
          <a:xfrm>
            <a:off x="6570785" y="4268964"/>
            <a:ext cx="2038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Baldascino Giovanni - 1097405</a:t>
            </a:r>
          </a:p>
          <a:p>
            <a:r>
              <a:rPr lang="it-IT" sz="1000" dirty="0">
                <a:solidFill>
                  <a:srgbClr val="445B68"/>
                </a:solidFill>
                <a:latin typeface="Helvetica" pitchFamily="2" charset="0"/>
              </a:rPr>
              <a:t>Squarcella Loisi - 1096539</a:t>
            </a:r>
          </a:p>
        </p:txBody>
      </p:sp>
    </p:spTree>
    <p:extLst>
      <p:ext uri="{BB962C8B-B14F-4D97-AF65-F5344CB8AC3E}">
        <p14:creationId xmlns:p14="http://schemas.microsoft.com/office/powerpoint/2010/main" val="3890049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9056B1-3148-47BB-8D5B-86B3874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2" b="12491"/>
          <a:stretch/>
        </p:blipFill>
        <p:spPr>
          <a:xfrm>
            <a:off x="5036778" y="756940"/>
            <a:ext cx="3291594" cy="40480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38A7049-608F-43FA-8E2F-4D9D72713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2475" b="2665"/>
          <a:stretch/>
        </p:blipFill>
        <p:spPr>
          <a:xfrm>
            <a:off x="712802" y="744548"/>
            <a:ext cx="3394421" cy="40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One-stage Detector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44069" y="902856"/>
            <a:ext cx="8055861" cy="18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(Single-shot Detector) discretizes the output space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bounding boxes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into a set of default boxes over different aspect ratios and scales per feature map location.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In SSD the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prediction layer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is acting on fused features of different levels. Head module consists of a series of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convolutional layers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followed by several classification layers and localization layers.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04E1FA-9614-4435-92EA-B11E4120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0" y="2446995"/>
            <a:ext cx="6773000" cy="23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0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445B68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  <a:sym typeface="Myriad Pro"/>
              </a:rPr>
              <a:t>Single-shot Detector</a:t>
            </a:r>
            <a:endParaRPr lang="en-GB" sz="2000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EEC6CC4-6F7F-4A86-ABDA-1BCCC775C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582" y="1045742"/>
            <a:ext cx="5944833" cy="20172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64C818D-93DB-4A05-8E92-E0AC2FECF4F2}"/>
              </a:ext>
            </a:extLst>
          </p:cNvPr>
          <p:cNvSpPr txBox="1"/>
          <p:nvPr/>
        </p:nvSpPr>
        <p:spPr>
          <a:xfrm>
            <a:off x="1182752" y="3351745"/>
            <a:ext cx="6778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Each prediction is composed of: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Bounding box with shape offset (∆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∆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h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Confidences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for all object categories or all the classes.</a:t>
            </a:r>
          </a:p>
        </p:txBody>
      </p:sp>
    </p:spTree>
    <p:extLst>
      <p:ext uri="{BB962C8B-B14F-4D97-AF65-F5344CB8AC3E}">
        <p14:creationId xmlns:p14="http://schemas.microsoft.com/office/powerpoint/2010/main" val="1296545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Labelling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27284" y="1293608"/>
            <a:ext cx="2712027" cy="274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Dataset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annotation using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LabelImg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LabelImg is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graphical image annotation tool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</a:t>
            </a:r>
          </a:p>
          <a:p>
            <a:pPr lvl="0" algn="just">
              <a:spcBef>
                <a:spcPts val="6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About 17.000 images divided into: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Training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70%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Testing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</a:t>
            </a:r>
          </a:p>
          <a:p>
            <a:pPr marL="285750" lvl="0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Validation set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Wingdings" panose="05000000000000000000" pitchFamily="2" charset="2"/>
              </a:rPr>
              <a:t> 30% of training set</a:t>
            </a: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E7B870-111D-4B74-8F4F-DC0B42CF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2" y="891831"/>
            <a:ext cx="5169654" cy="3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D756297E-F36D-4B4B-8982-B61E73796071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F74D12-57A4-434B-BBD6-4E7E2FBD2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7" b="29464"/>
          <a:stretch/>
        </p:blipFill>
        <p:spPr>
          <a:xfrm>
            <a:off x="2254956" y="2108293"/>
            <a:ext cx="4634088" cy="1119550"/>
          </a:xfrm>
          <a:prstGeom prst="rect">
            <a:avLst/>
          </a:prstGeom>
        </p:spPr>
      </p:pic>
      <p:sp>
        <p:nvSpPr>
          <p:cNvPr id="12" name="Google Shape;380;p30">
            <a:extLst>
              <a:ext uri="{FF2B5EF4-FFF2-40B4-BE49-F238E27FC236}">
                <a16:creationId xmlns:a16="http://schemas.microsoft.com/office/drawing/2014/main" id="{AB80FEFB-D113-4E26-BB10-6805FC9E15EB}"/>
              </a:ext>
            </a:extLst>
          </p:cNvPr>
          <p:cNvSpPr/>
          <p:nvPr/>
        </p:nvSpPr>
        <p:spPr>
          <a:xfrm>
            <a:off x="635117" y="3478761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default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backbone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was based on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VGG16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then replaced with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ResNet50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Furthermore, a subsequent approach was fine tuning starting from a pre-trained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053240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D7B9DB8-DAC3-48A2-A8D6-FC241DD49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33777"/>
              </p:ext>
            </p:extLst>
          </p:nvPr>
        </p:nvGraphicFramePr>
        <p:xfrm>
          <a:off x="739892" y="2206512"/>
          <a:ext cx="4686300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3550720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3338203506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31369527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87198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Steps per 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786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8066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4774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it-IT" b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61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04062"/>
                  </a:ext>
                </a:extLst>
              </a:tr>
            </a:tbl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FCF659F-D65F-4469-9498-AD2E8879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37" y="2275145"/>
            <a:ext cx="1731414" cy="6645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224901-F113-4B75-9F18-CCE235EDA7D0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40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4" name="Google Shape;380;p30">
            <a:extLst>
              <a:ext uri="{FF2B5EF4-FFF2-40B4-BE49-F238E27FC236}">
                <a16:creationId xmlns:a16="http://schemas.microsoft.com/office/drawing/2014/main" id="{AB45D6CE-7B95-44DC-AC30-A03BD8A374FE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646867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33A125-8E1D-4F45-A96D-1B43ADDF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6" y="1954453"/>
            <a:ext cx="4679833" cy="275050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ECB3A6-9023-46C2-A5DD-7ABA910B0195}"/>
              </a:ext>
            </a:extLst>
          </p:cNvPr>
          <p:cNvSpPr txBox="1"/>
          <p:nvPr/>
        </p:nvSpPr>
        <p:spPr>
          <a:xfrm>
            <a:off x="5864137" y="3084795"/>
            <a:ext cx="3295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Helvetica" pitchFamily="2" charset="0"/>
              </a:rPr>
              <a:t>Epochs = 70</a:t>
            </a:r>
          </a:p>
          <a:p>
            <a:endParaRPr lang="it-IT" sz="1400" dirty="0">
              <a:latin typeface="Helvetica" pitchFamily="2" charset="0"/>
            </a:endParaRPr>
          </a:p>
          <a:p>
            <a:r>
              <a:rPr lang="it-IT" sz="1400" dirty="0">
                <a:latin typeface="Helvetica" pitchFamily="2" charset="0"/>
              </a:rPr>
              <a:t>Learning rate = 0,001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57E1AF-696B-4918-AA09-53CA24765550}"/>
              </a:ext>
            </a:extLst>
          </p:cNvPr>
          <p:cNvSpPr txBox="1"/>
          <p:nvPr/>
        </p:nvSpPr>
        <p:spPr>
          <a:xfrm>
            <a:off x="5864137" y="2588283"/>
            <a:ext cx="329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Helvetica" pitchFamily="2" charset="0"/>
              </a:rPr>
              <a:t>SSD7</a:t>
            </a:r>
          </a:p>
        </p:txBody>
      </p:sp>
      <p:sp>
        <p:nvSpPr>
          <p:cNvPr id="3" name="Google Shape;380;p30">
            <a:extLst>
              <a:ext uri="{FF2B5EF4-FFF2-40B4-BE49-F238E27FC236}">
                <a16:creationId xmlns:a16="http://schemas.microsoft.com/office/drawing/2014/main" id="{C9498516-0888-4233-AA8D-F5A0B34E9197}"/>
              </a:ext>
            </a:extLst>
          </p:cNvPr>
          <p:cNvSpPr/>
          <p:nvPr/>
        </p:nvSpPr>
        <p:spPr>
          <a:xfrm>
            <a:off x="635117" y="950708"/>
            <a:ext cx="7873766" cy="90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6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Three types of Single-shot Detectors were used: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SSD300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SSD512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SSD7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 The architecture of the first two is almost the same (9 and 10 layers respectively) while the SSD7 provides a simplified approach (7 layers). </a:t>
            </a:r>
          </a:p>
        </p:txBody>
      </p:sp>
    </p:spTree>
    <p:extLst>
      <p:ext uri="{BB962C8B-B14F-4D97-AF65-F5344CB8AC3E}">
        <p14:creationId xmlns:p14="http://schemas.microsoft.com/office/powerpoint/2010/main" val="184925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E131EE-9ACC-47AC-A617-8A3C83B1BDBC}"/>
              </a:ext>
            </a:extLst>
          </p:cNvPr>
          <p:cNvSpPr txBox="1"/>
          <p:nvPr/>
        </p:nvSpPr>
        <p:spPr>
          <a:xfrm>
            <a:off x="4134116" y="4348224"/>
            <a:ext cx="87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VGG16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7D9E45-6CC7-4A0B-A1C7-300BCA3C19A0}"/>
              </a:ext>
            </a:extLst>
          </p:cNvPr>
          <p:cNvSpPr txBox="1"/>
          <p:nvPr/>
        </p:nvSpPr>
        <p:spPr>
          <a:xfrm>
            <a:off x="6337649" y="1240750"/>
            <a:ext cx="972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SSD512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F96C19A-2C17-48A9-A7C7-47F2C3B0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2975" r="3414" b="2931"/>
          <a:stretch/>
        </p:blipFill>
        <p:spPr>
          <a:xfrm>
            <a:off x="87670" y="1579304"/>
            <a:ext cx="4484330" cy="26493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0EB1-2174-4123-AB7F-0B754D07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2667" r="2024" b="4332"/>
          <a:stretch/>
        </p:blipFill>
        <p:spPr>
          <a:xfrm>
            <a:off x="4572000" y="1579304"/>
            <a:ext cx="4468239" cy="264938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BCD67D-C317-4CAD-85C7-DD5928334453}"/>
              </a:ext>
            </a:extLst>
          </p:cNvPr>
          <p:cNvSpPr txBox="1"/>
          <p:nvPr/>
        </p:nvSpPr>
        <p:spPr>
          <a:xfrm>
            <a:off x="1834147" y="1240750"/>
            <a:ext cx="991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1600" i="1" dirty="0">
                <a:solidFill>
                  <a:srgbClr val="354451"/>
                </a:solidFill>
                <a:latin typeface="Helvetica" pitchFamily="2" charset="0"/>
              </a:rPr>
              <a:t>SSD300</a:t>
            </a:r>
            <a:endParaRPr lang="it-IT" sz="1600" i="1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26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MATERIALS AND METHODS – Training 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7A22C19-62CB-4D4D-8D7D-5A156A11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3022"/>
            <a:ext cx="4400550" cy="695325"/>
          </a:xfrm>
          <a:prstGeom prst="rect">
            <a:avLst/>
          </a:prstGeom>
        </p:spPr>
      </p:pic>
      <p:sp>
        <p:nvSpPr>
          <p:cNvPr id="8" name="Google Shape;380;p30">
            <a:extLst>
              <a:ext uri="{FF2B5EF4-FFF2-40B4-BE49-F238E27FC236}">
                <a16:creationId xmlns:a16="http://schemas.microsoft.com/office/drawing/2014/main" id="{AAD3905A-F8B5-458B-B417-07D0A688CA81}"/>
              </a:ext>
            </a:extLst>
          </p:cNvPr>
          <p:cNvSpPr/>
          <p:nvPr/>
        </p:nvSpPr>
        <p:spPr>
          <a:xfrm>
            <a:off x="635117" y="950708"/>
            <a:ext cx="7873766" cy="80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Loss function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consists of two terms: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i="1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where N is the matched default boxes.</a:t>
            </a:r>
            <a:endParaRPr lang="it-IT" sz="1600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10" name="Google Shape;380;p30">
            <a:extLst>
              <a:ext uri="{FF2B5EF4-FFF2-40B4-BE49-F238E27FC236}">
                <a16:creationId xmlns:a16="http://schemas.microsoft.com/office/drawing/2014/main" id="{D0D982EF-E49D-41D4-826D-ABB327A29A73}"/>
              </a:ext>
            </a:extLst>
          </p:cNvPr>
          <p:cNvSpPr/>
          <p:nvPr/>
        </p:nvSpPr>
        <p:spPr>
          <a:xfrm>
            <a:off x="635117" y="2051020"/>
            <a:ext cx="7873766" cy="147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loc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Localization Loss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which is the smooth L1 loss between the predicted box (l) and the ground-truth box (g) parameters. L</a:t>
            </a:r>
            <a:r>
              <a:rPr lang="en-US" sz="1400" baseline="-25000" dirty="0">
                <a:solidFill>
                  <a:srgbClr val="354451"/>
                </a:solidFill>
                <a:latin typeface="Helvetica" pitchFamily="2" charset="0"/>
              </a:rPr>
              <a:t>conf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is 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Confidence Loss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which is the softmax loss over confidences (c).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An attempt was made to modify the Loss function computation using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IoU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F1 Score without having positive results.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73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Evaluate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870C51-2533-4A2F-9073-21D3DF1049EC}"/>
              </a:ext>
            </a:extLst>
          </p:cNvPr>
          <p:cNvSpPr txBox="1"/>
          <p:nvPr/>
        </p:nvSpPr>
        <p:spPr>
          <a:xfrm>
            <a:off x="425361" y="901645"/>
            <a:ext cx="8310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metrics used for the evaluation are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AP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(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Average Precision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),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Recall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F1 Score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IoU*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(Intersection over Union).</a:t>
            </a:r>
            <a:endParaRPr lang="it-IT" sz="14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CC4BFB4F-397C-4206-B9D4-E45E4E89B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72271"/>
              </p:ext>
            </p:extLst>
          </p:nvPr>
        </p:nvGraphicFramePr>
        <p:xfrm>
          <a:off x="425361" y="1751617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0,736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3F4F0DA2-B435-4C31-95C1-18CDCDB0D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84636"/>
              </p:ext>
            </p:extLst>
          </p:nvPr>
        </p:nvGraphicFramePr>
        <p:xfrm>
          <a:off x="425361" y="3129335"/>
          <a:ext cx="522296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4593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1724127532"/>
                    </a:ext>
                  </a:extLst>
                </a:gridCol>
                <a:gridCol w="1044593">
                  <a:extLst>
                    <a:ext uri="{9D8B030D-6E8A-4147-A177-3AD203B41FA5}">
                      <a16:colId xmlns:a16="http://schemas.microsoft.com/office/drawing/2014/main" val="22026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SSD512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0,909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0,890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DC8621F2-D354-4C1B-9D1D-441EA4B4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5791201" y="1486420"/>
            <a:ext cx="3067048" cy="294834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03945D-9E6C-466D-A76C-47DA5E4F376C}"/>
              </a:ext>
            </a:extLst>
          </p:cNvPr>
          <p:cNvSpPr txBox="1"/>
          <p:nvPr/>
        </p:nvSpPr>
        <p:spPr>
          <a:xfrm>
            <a:off x="6705599" y="4417338"/>
            <a:ext cx="1476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200" dirty="0">
                <a:solidFill>
                  <a:srgbClr val="354451"/>
                </a:solidFill>
                <a:latin typeface="Helvetica" pitchFamily="2" charset="0"/>
              </a:rPr>
              <a:t>SSD512 (VGG16)</a:t>
            </a:r>
            <a:endParaRPr lang="it-IT" sz="1200" i="1" dirty="0">
              <a:solidFill>
                <a:srgbClr val="354451"/>
              </a:solidFill>
              <a:latin typeface="Helvetica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56096F-D66B-4157-9C21-C6C035075C1B}"/>
              </a:ext>
            </a:extLst>
          </p:cNvPr>
          <p:cNvSpPr txBox="1"/>
          <p:nvPr/>
        </p:nvSpPr>
        <p:spPr>
          <a:xfrm>
            <a:off x="350850" y="4494282"/>
            <a:ext cx="529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000" dirty="0"/>
              <a:t>*An attempt was made to use the IoU as localization loss in calculating the loss function during training</a:t>
            </a:r>
            <a:endParaRPr lang="it-IT" sz="1000" dirty="0">
              <a:solidFill>
                <a:srgbClr val="35445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62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608587" y="1309154"/>
            <a:ext cx="3963414" cy="221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Person Detection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a Top-View Perspective by using most recent object detection frameworks.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aim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is to build an efficient model to detect the people in the scene. The provided scenario is a retail environment.</a:t>
            </a:r>
          </a:p>
        </p:txBody>
      </p:sp>
      <p:pic>
        <p:nvPicPr>
          <p:cNvPr id="40" name="Immagine 39" descr="Immagine che contiene interni, oggetto, mensola, uomo&#10;&#10;Descrizione generata automaticamente">
            <a:extLst>
              <a:ext uri="{FF2B5EF4-FFF2-40B4-BE49-F238E27FC236}">
                <a16:creationId xmlns:a16="http://schemas.microsoft.com/office/drawing/2014/main" id="{C8ACDD0D-14BC-44DF-B1AD-6C0058980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864" y="1050497"/>
            <a:ext cx="3638550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RESULTS AND DISCUSSIONS – Fine Tuning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4441F3-1643-48F3-9203-E1D5C4138B07}"/>
              </a:ext>
            </a:extLst>
          </p:cNvPr>
          <p:cNvSpPr txBox="1"/>
          <p:nvPr/>
        </p:nvSpPr>
        <p:spPr>
          <a:xfrm>
            <a:off x="384035" y="977824"/>
            <a:ext cx="837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SSD300 and SSD512 presented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</a:rPr>
              <a:t>weights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related to models already trained on the Pascal VOC 07 + 12 dataset; a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fine tuning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of the weights was made to go from 20 classes to the only &lt;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</a:rPr>
              <a:t>person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&gt; class.</a:t>
            </a:r>
            <a:endParaRPr lang="it-IT" sz="1400" dirty="0">
              <a:solidFill>
                <a:srgbClr val="354451"/>
              </a:solidFill>
              <a:latin typeface="Helvetica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B4BA6-BCCD-4835-8D55-EE389DB8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9" b="48812"/>
          <a:stretch/>
        </p:blipFill>
        <p:spPr>
          <a:xfrm>
            <a:off x="5752903" y="1808821"/>
            <a:ext cx="3007064" cy="286199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1068EB0-DFE1-4689-8E7E-0AA15E573BDC}"/>
              </a:ext>
            </a:extLst>
          </p:cNvPr>
          <p:cNvSpPr txBox="1"/>
          <p:nvPr/>
        </p:nvSpPr>
        <p:spPr>
          <a:xfrm>
            <a:off x="5535038" y="4589740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SSD300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311880B-9386-477D-AB4F-48E2045818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 b="47539"/>
          <a:stretch/>
        </p:blipFill>
        <p:spPr>
          <a:xfrm>
            <a:off x="384035" y="1808821"/>
            <a:ext cx="3007064" cy="29801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758A93-CCAD-4CB5-A033-044ECEC21F0A}"/>
              </a:ext>
            </a:extLst>
          </p:cNvPr>
          <p:cNvSpPr txBox="1"/>
          <p:nvPr/>
        </p:nvSpPr>
        <p:spPr>
          <a:xfrm>
            <a:off x="1121187" y="4596689"/>
            <a:ext cx="2568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solidFill>
                  <a:srgbClr val="354451"/>
                </a:solidFill>
                <a:latin typeface="Helvetica" pitchFamily="2" charset="0"/>
              </a:rPr>
              <a:t>SSD512</a:t>
            </a: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FAFD6FC2-FFD8-4466-B825-A928A7B96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68194"/>
              </p:ext>
            </p:extLst>
          </p:nvPr>
        </p:nvGraphicFramePr>
        <p:xfrm>
          <a:off x="3408317" y="2055726"/>
          <a:ext cx="2327364" cy="1986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75787">
                  <a:extLst>
                    <a:ext uri="{9D8B030D-6E8A-4147-A177-3AD203B41FA5}">
                      <a16:colId xmlns:a16="http://schemas.microsoft.com/office/drawing/2014/main" val="3675452931"/>
                    </a:ext>
                  </a:extLst>
                </a:gridCol>
                <a:gridCol w="733995">
                  <a:extLst>
                    <a:ext uri="{9D8B030D-6E8A-4147-A177-3AD203B41FA5}">
                      <a16:colId xmlns:a16="http://schemas.microsoft.com/office/drawing/2014/main" val="3702892877"/>
                    </a:ext>
                  </a:extLst>
                </a:gridCol>
                <a:gridCol w="817582">
                  <a:extLst>
                    <a:ext uri="{9D8B030D-6E8A-4147-A177-3AD203B41FA5}">
                      <a16:colId xmlns:a16="http://schemas.microsoft.com/office/drawing/2014/main" val="1000627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i="1" dirty="0"/>
                        <a:t>FINE-TUNE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b="1" dirty="0"/>
                        <a:t>SSD300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SSD512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0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sng" dirty="0"/>
                        <a:t>0,744</a:t>
                      </a:r>
                      <a:endParaRPr lang="it-IT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6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u="sng" dirty="0"/>
                        <a:t>0,934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0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0,746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u="sng" dirty="0"/>
                        <a:t>0,828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896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i="1" dirty="0"/>
                        <a:t>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u="none" dirty="0"/>
                        <a:t>0,712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u="none" dirty="0"/>
                        <a:t>0,885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065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CONCLUSION AND FUTURE WORKS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84035" y="977824"/>
            <a:ext cx="83759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As confirmed by the results, the proposed approach, i.e. replacing the feature extractor, proved to be excellent to solve the detection problem.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The best architecture remains the SSD512 with the VGG16.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E71D9F-C130-4678-8F99-E52811E3F823}"/>
              </a:ext>
            </a:extLst>
          </p:cNvPr>
          <p:cNvSpPr txBox="1"/>
          <p:nvPr/>
        </p:nvSpPr>
        <p:spPr>
          <a:xfrm>
            <a:off x="384035" y="2091260"/>
            <a:ext cx="83759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Changing the feature extractor with other architectures, for example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DenseNet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.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Use of IoU metric as Localization Loss in the calculation of the Loss Function, using machines with more memory.</a:t>
            </a:r>
          </a:p>
        </p:txBody>
      </p:sp>
    </p:spTree>
    <p:extLst>
      <p:ext uri="{BB962C8B-B14F-4D97-AF65-F5344CB8AC3E}">
        <p14:creationId xmlns:p14="http://schemas.microsoft.com/office/powerpoint/2010/main" val="1479088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REFERENCES</a:t>
            </a:r>
            <a:endParaRPr lang="en-NZ" sz="20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040EA-524A-40B1-A3A1-4FC5A1A8BC69}"/>
              </a:ext>
            </a:extLst>
          </p:cNvPr>
          <p:cNvSpPr txBox="1"/>
          <p:nvPr/>
        </p:nvSpPr>
        <p:spPr>
          <a:xfrm>
            <a:off x="384035" y="977824"/>
            <a:ext cx="83759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[1] Misbah Ahmad, Imran Ahmed, Kaleem Ullah, Iqbal khan, Ayesha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Khattak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Awais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Adnan, "Person Detection from Overhead View: A Survey".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[2] Wei Liu, Dragomir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Anguelov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Dumitru Erhan, Christian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Szegedy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Scott Reed, Cheng-Yang Fu, Alexander C. Berg, "SSD: Single Shot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MultiBox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Detector".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[3]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Zhengxia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Zou,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Zhenwei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Shi,Member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IEEE,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Yuhong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Guo, and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Jieping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Ye,Senior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 Member, "Object Detection in 20 Years: A Survey," IEEE.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[4] L. Jiao et al., "A Survey of Deep Learning-Based Object Detection," in IEEE Access, 2019, vol. 7, pp. 128837-128868.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[5]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"Rich feature hierarchies for accurate object detection and semantic segmentation," in Proceedings of the IEEE conference on computer vision and pattern recognition, 2014, pp.580-587.</a:t>
            </a:r>
          </a:p>
          <a:p>
            <a:pPr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[6] R. </a:t>
            </a:r>
            <a:r>
              <a:rPr lang="en-US" sz="1400" dirty="0" err="1">
                <a:solidFill>
                  <a:srgbClr val="354451"/>
                </a:solidFill>
                <a:latin typeface="Helvetica" pitchFamily="2" charset="0"/>
              </a:rPr>
              <a:t>Girshick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</a:rPr>
              <a:t>, J. Donahue, T. Darrell, and J. Malik, "Region based convolution with deep convolutional neural networks," in Advances in neural information processing systems, 2012, pp. 1097-1105.</a:t>
            </a:r>
          </a:p>
        </p:txBody>
      </p:sp>
    </p:spTree>
    <p:extLst>
      <p:ext uri="{BB962C8B-B14F-4D97-AF65-F5344CB8AC3E}">
        <p14:creationId xmlns:p14="http://schemas.microsoft.com/office/powerpoint/2010/main" val="2177200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07382" y="503971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INTRODUCTION</a:t>
            </a:r>
            <a:endParaRPr lang="en-GB" b="1" dirty="0">
              <a:solidFill>
                <a:srgbClr val="445B68"/>
              </a:solidFill>
              <a:latin typeface="Helvetica" pitchFamily="2" charset="0"/>
              <a:sym typeface="Myriad Pro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50AFA8-3088-4BA1-9A4A-1F6ACD22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54" y="1128180"/>
            <a:ext cx="4645827" cy="288714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BE4744-14B6-4A40-9F58-8E21BB2CBC6C}"/>
              </a:ext>
            </a:extLst>
          </p:cNvPr>
          <p:cNvSpPr txBox="1"/>
          <p:nvPr/>
        </p:nvSpPr>
        <p:spPr>
          <a:xfrm>
            <a:off x="569417" y="1910030"/>
            <a:ext cx="31270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MAIN STEPS: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4451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Definition of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Region of Interest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(ROI);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445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People localization.</a:t>
            </a:r>
          </a:p>
        </p:txBody>
      </p:sp>
    </p:spTree>
    <p:extLst>
      <p:ext uri="{BB962C8B-B14F-4D97-AF65-F5344CB8AC3E}">
        <p14:creationId xmlns:p14="http://schemas.microsoft.com/office/powerpoint/2010/main" val="2973008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2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B19898-C821-4AF2-A8D1-DECF8AD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" y="823615"/>
            <a:ext cx="7858368" cy="3870722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DA92B1C-8676-4F33-BDA9-6748A71B8B43}"/>
              </a:ext>
            </a:extLst>
          </p:cNvPr>
          <p:cNvSpPr/>
          <p:nvPr/>
        </p:nvSpPr>
        <p:spPr>
          <a:xfrm>
            <a:off x="963038" y="3132306"/>
            <a:ext cx="885217" cy="651754"/>
          </a:xfrm>
          <a:prstGeom prst="roundRect">
            <a:avLst/>
          </a:prstGeom>
          <a:solidFill>
            <a:srgbClr val="FF0000">
              <a:alpha val="9000"/>
            </a:srgbClr>
          </a:solidFill>
          <a:ln w="9525" cap="flat" cmpd="sng" algn="ctr">
            <a:solidFill>
              <a:srgbClr val="FF00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645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Person Detection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883940" y="1341443"/>
            <a:ext cx="3631865" cy="248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These </a:t>
            </a: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based Techniques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operate on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features extracted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from overhead view videos and images. </a:t>
            </a:r>
          </a:p>
          <a:p>
            <a:pPr lvl="0" algn="just">
              <a:spcBef>
                <a:spcPts val="1200"/>
              </a:spcBef>
            </a:pP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The extracted features contain shape, color, texture, etc.… The images are often divided into samples for training and testing.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9B23C1-F75C-4DA0-BDCA-6E36DEFE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94" y="736809"/>
            <a:ext cx="2942693" cy="366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105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07"/>
          <a:stretch/>
        </p:blipFill>
        <p:spPr>
          <a:xfrm>
            <a:off x="4290646" y="733961"/>
            <a:ext cx="4275169" cy="21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6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sp>
        <p:nvSpPr>
          <p:cNvPr id="6" name="Google Shape;380;p30">
            <a:extLst>
              <a:ext uri="{FF2B5EF4-FFF2-40B4-BE49-F238E27FC236}">
                <a16:creationId xmlns:a16="http://schemas.microsoft.com/office/drawing/2014/main" id="{5620D8AA-E25A-8C4D-B5E0-BE790FBF48F8}"/>
              </a:ext>
            </a:extLst>
          </p:cNvPr>
          <p:cNvSpPr/>
          <p:nvPr/>
        </p:nvSpPr>
        <p:spPr>
          <a:xfrm>
            <a:off x="578185" y="1107033"/>
            <a:ext cx="3516923" cy="146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Two-stage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(R-CNN, Faster R-CNN, etc..) use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Region Proposal Network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 to generate regions of interests.</a:t>
            </a: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  <a:p>
            <a:pPr lvl="0" algn="just">
              <a:spcBef>
                <a:spcPts val="1200"/>
              </a:spcBef>
            </a:pPr>
            <a:endParaRPr lang="en-US" sz="1400" dirty="0">
              <a:solidFill>
                <a:srgbClr val="354451"/>
              </a:solidFill>
              <a:latin typeface="Helvetica" pitchFamily="2" charset="0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669F83-8E12-4E15-9F7B-E88B1ED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6" y="733961"/>
            <a:ext cx="4275169" cy="36755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E157B8-D15C-4E8B-AD4A-23CDBB0EA592}"/>
              </a:ext>
            </a:extLst>
          </p:cNvPr>
          <p:cNvSpPr txBox="1"/>
          <p:nvPr/>
        </p:nvSpPr>
        <p:spPr>
          <a:xfrm>
            <a:off x="578185" y="3135851"/>
            <a:ext cx="35169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4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One-stage Detectors 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(YOLO, </a:t>
            </a:r>
            <a:r>
              <a:rPr lang="en-US" sz="1400" b="1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SSD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, etc..) treat object detection as a </a:t>
            </a:r>
            <a:r>
              <a:rPr lang="en-US" sz="1400" i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simple regression problem</a:t>
            </a:r>
            <a:r>
              <a:rPr lang="en-US" sz="1400" dirty="0">
                <a:solidFill>
                  <a:srgbClr val="354451"/>
                </a:solidFill>
                <a:latin typeface="Helvetica" pitchFamily="2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791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8">
            <a:extLst>
              <a:ext uri="{FF2B5EF4-FFF2-40B4-BE49-F238E27FC236}">
                <a16:creationId xmlns:a16="http://schemas.microsoft.com/office/drawing/2014/main" id="{D9FB0127-5352-FF43-A14B-001069C1DEC7}"/>
              </a:ext>
            </a:extLst>
          </p:cNvPr>
          <p:cNvSpPr/>
          <p:nvPr/>
        </p:nvSpPr>
        <p:spPr>
          <a:xfrm>
            <a:off x="350850" y="449163"/>
            <a:ext cx="73118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>
              <a:defRPr sz="1800"/>
            </a:pPr>
            <a:r>
              <a:rPr lang="en-GB" sz="2000" b="1" dirty="0">
                <a:solidFill>
                  <a:srgbClr val="445B68"/>
                </a:solidFill>
                <a:latin typeface="Helvetica" pitchFamily="2" charset="0"/>
                <a:sym typeface="Myriad Pro"/>
              </a:rPr>
              <a:t>STATE OF ART – Feature based Techniques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2AD8A6-5386-43A7-BF53-FF350F1D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64" y="756940"/>
            <a:ext cx="5258369" cy="39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0;p30">
            <a:extLst>
              <a:ext uri="{FF2B5EF4-FFF2-40B4-BE49-F238E27FC236}">
                <a16:creationId xmlns:a16="http://schemas.microsoft.com/office/drawing/2014/main" id="{61787213-B309-4B1D-89F2-2B9AB93166C0}"/>
              </a:ext>
            </a:extLst>
          </p:cNvPr>
          <p:cNvSpPr/>
          <p:nvPr/>
        </p:nvSpPr>
        <p:spPr>
          <a:xfrm>
            <a:off x="2923085" y="4397503"/>
            <a:ext cx="3297824" cy="81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just">
              <a:spcBef>
                <a:spcPts val="1200"/>
              </a:spcBef>
            </a:pPr>
            <a:r>
              <a:rPr lang="en-US" sz="1600" b="1" dirty="0">
                <a:solidFill>
                  <a:srgbClr val="354451"/>
                </a:solidFill>
                <a:latin typeface="Helvetica" pitchFamily="2" charset="0"/>
                <a:sym typeface="Arial"/>
              </a:rPr>
              <a:t>Feature extraction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665203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1CAF5201C82C43AA4DBD7D4A985E69" ma:contentTypeVersion="2" ma:contentTypeDescription="Creare un nuovo documento." ma:contentTypeScope="" ma:versionID="a29f4be9a99e4099f9ae92267c469557">
  <xsd:schema xmlns:xsd="http://www.w3.org/2001/XMLSchema" xmlns:xs="http://www.w3.org/2001/XMLSchema" xmlns:p="http://schemas.microsoft.com/office/2006/metadata/properties" xmlns:ns2="ff5a5868-af0a-410c-839e-8d12f9bbae36" targetNamespace="http://schemas.microsoft.com/office/2006/metadata/properties" ma:root="true" ma:fieldsID="32df90eafaedd9cd4569db33b34c4443" ns2:_="">
    <xsd:import namespace="ff5a5868-af0a-410c-839e-8d12f9bbae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a5868-af0a-410c-839e-8d12f9bbae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C85B11-074C-4281-9838-20DFB7B07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5a5868-af0a-410c-839e-8d12f9bba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62A5FF-E67E-44E3-9BA9-F8E0EBF97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C8B841-872E-4800-BFB9-FEDB56C0B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25217</TotalTime>
  <Words>1143</Words>
  <Application>Microsoft Office PowerPoint</Application>
  <PresentationFormat>Presentazione su schermo 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Utente Windows</dc:creator>
  <cp:keywords/>
  <dc:description/>
  <cp:lastModifiedBy>Loisi Squarcella</cp:lastModifiedBy>
  <cp:revision>558</cp:revision>
  <dcterms:created xsi:type="dcterms:W3CDTF">2017-10-21T12:12:37Z</dcterms:created>
  <dcterms:modified xsi:type="dcterms:W3CDTF">2020-07-15T18:44:59Z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0x010100B21CAF5201C82C43AA4DBD7D4A985E69</vt:lpwstr>
  </property>
</Properties>
</file>